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Telegraf 1 Medium" charset="1" panose="00000600000000000000"/>
      <p:regular r:id="rId19"/>
    </p:embeddedFont>
    <p:embeddedFont>
      <p:font typeface="Garet" charset="1" panose="00000000000000000000"/>
      <p:regular r:id="rId20"/>
    </p:embeddedFont>
    <p:embeddedFont>
      <p:font typeface="DM Sans Bold" charset="1" panose="00000000000000000000"/>
      <p:regular r:id="rId21"/>
    </p:embeddedFont>
    <p:embeddedFont>
      <p:font typeface="Lazydog" charset="1" panose="00000000000000000000"/>
      <p:regular r:id="rId22"/>
    </p:embeddedFont>
    <p:embeddedFont>
      <p:font typeface="Abys" charset="1" panose="00000500000000000000"/>
      <p:regular r:id="rId23"/>
    </p:embeddedFont>
    <p:embeddedFont>
      <p:font typeface="Aileron" charset="1" panose="00000500000000000000"/>
      <p:regular r:id="rId24"/>
    </p:embeddedFont>
    <p:embeddedFont>
      <p:font typeface="Aileron Bold" charset="1" panose="00000800000000000000"/>
      <p:regular r:id="rId25"/>
    </p:embeddedFont>
    <p:embeddedFont>
      <p:font typeface="Garet Bold" charset="1" panose="00000000000000000000"/>
      <p:regular r:id="rId26"/>
    </p:embeddedFont>
    <p:embeddedFont>
      <p:font typeface="Canva Sans Bold" charset="1" panose="020B0803030501040103"/>
      <p:regular r:id="rId27"/>
    </p:embeddedFont>
    <p:embeddedFont>
      <p:font typeface="Calibri (MS) Bold" charset="1" panose="020F0702030404030204"/>
      <p:regular r:id="rId28"/>
    </p:embeddedFont>
    <p:embeddedFont>
      <p:font typeface="Calibri (MS)" charset="1" panose="020F0502020204030204"/>
      <p:regular r:id="rId29"/>
    </p:embeddedFont>
    <p:embeddedFont>
      <p:font typeface="Telegraf 2 Bold" charset="1" panose="00000800000000000000"/>
      <p:regular r:id="rId30"/>
    </p:embeddedFont>
    <p:embeddedFont>
      <p:font typeface="Telegraf 2 Heavy" charset="1" panose="00000A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1.png" Type="http://schemas.openxmlformats.org/officeDocument/2006/relationships/image"/><Relationship Id="rId13" Target="../media/image2.sv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925459">
            <a:off x="12192101" y="-3774730"/>
            <a:ext cx="8505703" cy="8663216"/>
          </a:xfrm>
          <a:custGeom>
            <a:avLst/>
            <a:gdLst/>
            <a:ahLst/>
            <a:cxnLst/>
            <a:rect r="r" b="b" t="t" l="l"/>
            <a:pathLst>
              <a:path h="8663216" w="8505703">
                <a:moveTo>
                  <a:pt x="0" y="0"/>
                </a:moveTo>
                <a:lnTo>
                  <a:pt x="8505702" y="0"/>
                </a:lnTo>
                <a:lnTo>
                  <a:pt x="8505702" y="8663215"/>
                </a:lnTo>
                <a:lnTo>
                  <a:pt x="0" y="8663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14346" y="1183384"/>
            <a:ext cx="13317709" cy="4533265"/>
            <a:chOff x="0" y="0"/>
            <a:chExt cx="17756946" cy="604435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5295900"/>
              <a:ext cx="17756946" cy="7484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30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76225"/>
              <a:ext cx="17756946" cy="5057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500"/>
                </a:lnSpc>
              </a:pPr>
              <a:r>
                <a:rPr lang="en-US" sz="15000" spc="-525" b="true">
                  <a:solidFill>
                    <a:srgbClr val="000000"/>
                  </a:solidFill>
                  <a:latin typeface="Telegraf 1 Medium"/>
                  <a:ea typeface="Telegraf 1 Medium"/>
                  <a:cs typeface="Telegraf 1 Medium"/>
                  <a:sym typeface="Telegraf 1 Medium"/>
                </a:rPr>
                <a:t>Powered Resume Builder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569512" y="7011716"/>
            <a:ext cx="3574488" cy="2722873"/>
            <a:chOff x="0" y="0"/>
            <a:chExt cx="4765984" cy="363049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4765984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56"/>
                </a:lnSpc>
              </a:pPr>
              <a:r>
                <a:rPr lang="en-US" sz="3380" spc="-16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Presented By: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756357"/>
              <a:ext cx="4765984" cy="2874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55"/>
                </a:lnSpc>
              </a:pPr>
              <a:r>
                <a:rPr lang="en-US" sz="2039" spc="-2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Darshansinh Devda</a:t>
              </a:r>
              <a:r>
                <a:rPr lang="en-US" sz="2039" spc="-2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</a:p>
            <a:p>
              <a:pPr algn="just">
                <a:lnSpc>
                  <a:spcPts val="2855"/>
                </a:lnSpc>
              </a:pPr>
              <a:r>
                <a:rPr lang="en-US" sz="2039" spc="-2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Pranaykumar Chauhan </a:t>
              </a:r>
            </a:p>
            <a:p>
              <a:pPr algn="just">
                <a:lnSpc>
                  <a:spcPts val="2855"/>
                </a:lnSpc>
              </a:pPr>
              <a:r>
                <a:rPr lang="en-US" sz="2039" spc="-2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Burhanuddin Savliwala </a:t>
              </a:r>
            </a:p>
            <a:p>
              <a:pPr algn="just">
                <a:lnSpc>
                  <a:spcPts val="2855"/>
                </a:lnSpc>
              </a:pPr>
              <a:r>
                <a:rPr lang="en-US" sz="2039" spc="-2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Amal Gupta </a:t>
              </a:r>
            </a:p>
            <a:p>
              <a:pPr algn="just">
                <a:lnSpc>
                  <a:spcPts val="2855"/>
                </a:lnSpc>
              </a:pPr>
              <a:r>
                <a:rPr lang="en-US" sz="2039" spc="-2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Chadi Abboud</a:t>
              </a:r>
            </a:p>
            <a:p>
              <a:pPr algn="just" marL="0" indent="0" lvl="0">
                <a:lnSpc>
                  <a:spcPts val="285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14346" y="7011716"/>
            <a:ext cx="3697723" cy="933395"/>
            <a:chOff x="0" y="0"/>
            <a:chExt cx="4930297" cy="124452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4930297" cy="6875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60"/>
                </a:lnSpc>
              </a:pPr>
              <a:r>
                <a:rPr lang="en-US" sz="3383" spc="-16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Project Title: 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795760"/>
              <a:ext cx="4930297" cy="4487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42"/>
                </a:lnSpc>
              </a:pPr>
              <a:r>
                <a:rPr lang="en-US" sz="2030" spc="-2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Powered Resume Builder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559395" y="7011716"/>
            <a:ext cx="5487510" cy="933395"/>
            <a:chOff x="0" y="0"/>
            <a:chExt cx="7316680" cy="124452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0"/>
              <a:ext cx="7316680" cy="6875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60"/>
                </a:lnSpc>
              </a:pPr>
              <a:r>
                <a:rPr lang="en-US" sz="3383" spc="-16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Presented To: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795760"/>
              <a:ext cx="7316680" cy="4487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42"/>
                </a:lnSpc>
              </a:pPr>
              <a:r>
                <a:rPr lang="en-US" sz="2030" spc="-2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Prof. Joumana Dargham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572851" y="484537"/>
            <a:ext cx="13226748" cy="883875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0"/>
            <a:ext cx="6268991" cy="10287000"/>
            <a:chOff x="0" y="0"/>
            <a:chExt cx="1651092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510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1651092">
                  <a:moveTo>
                    <a:pt x="0" y="0"/>
                  </a:moveTo>
                  <a:lnTo>
                    <a:pt x="1651092" y="0"/>
                  </a:lnTo>
                  <a:lnTo>
                    <a:pt x="16510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651092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44716" y="1277241"/>
            <a:ext cx="5326733" cy="657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51"/>
              </a:lnSpc>
            </a:pPr>
            <a:r>
              <a:rPr lang="en-US" sz="4592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Budget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4716" y="2037647"/>
            <a:ext cx="5992294" cy="539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4"/>
              </a:lnSpc>
              <a:spcBef>
                <a:spcPct val="0"/>
              </a:spcBef>
            </a:pPr>
            <a:r>
              <a:rPr lang="en-US" b="true" sz="2812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Initial Development Costs</a:t>
            </a:r>
            <a:r>
              <a:rPr lang="en-US" sz="2812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: The majority of the budget is allocated to designing, developing, and testing the platform.</a:t>
            </a:r>
          </a:p>
          <a:p>
            <a:pPr algn="l">
              <a:lnSpc>
                <a:spcPts val="4274"/>
              </a:lnSpc>
              <a:spcBef>
                <a:spcPct val="0"/>
              </a:spcBef>
            </a:pPr>
            <a:r>
              <a:rPr lang="en-US" b="true" sz="2812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Annual Operational Costs</a:t>
            </a:r>
            <a:r>
              <a:rPr lang="en-US" sz="2812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: Covers hosting, database management, AI computing, security, and customer support.</a:t>
            </a:r>
          </a:p>
          <a:p>
            <a:pPr algn="l">
              <a:lnSpc>
                <a:spcPts val="4274"/>
              </a:lnSpc>
              <a:spcBef>
                <a:spcPct val="0"/>
              </a:spcBef>
            </a:pPr>
            <a:r>
              <a:rPr lang="en-US" b="true" sz="2812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Additional Costs</a:t>
            </a:r>
            <a:r>
              <a:rPr lang="en-US" sz="2812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: Accounts for training programs, feedback iterations, and market expansion.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681418" y="1913628"/>
            <a:ext cx="10607082" cy="736756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91738" y="1919985"/>
            <a:ext cx="10530805" cy="76273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228763" y="895350"/>
            <a:ext cx="5247001" cy="1154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7"/>
              </a:lnSpc>
              <a:spcBef>
                <a:spcPct val="0"/>
              </a:spcBef>
            </a:pPr>
            <a:r>
              <a:rPr lang="en-US" b="true" sz="2998">
                <a:solidFill>
                  <a:srgbClr val="000000"/>
                </a:solidFill>
                <a:latin typeface="Telegraf 2 Bold"/>
                <a:ea typeface="Telegraf 2 Bold"/>
                <a:cs typeface="Telegraf 2 Bold"/>
                <a:sym typeface="Telegraf 2 Bold"/>
              </a:rPr>
              <a:t>Initial Development Costs Breakdown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033639" y="895350"/>
            <a:ext cx="5247001" cy="1154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7"/>
              </a:lnSpc>
            </a:pPr>
            <a:r>
              <a:rPr lang="en-US" sz="2998" b="true">
                <a:solidFill>
                  <a:srgbClr val="000000"/>
                </a:solidFill>
                <a:latin typeface="Telegraf 2 Bold"/>
                <a:ea typeface="Telegraf 2 Bold"/>
                <a:cs typeface="Telegraf 2 Bold"/>
                <a:sym typeface="Telegraf 2 Bold"/>
              </a:rPr>
              <a:t>Annual Operational Costs</a:t>
            </a:r>
          </a:p>
          <a:p>
            <a:pPr algn="ctr">
              <a:lnSpc>
                <a:spcPts val="4557"/>
              </a:lnSpc>
              <a:spcBef>
                <a:spcPct val="0"/>
              </a:spcBef>
            </a:pPr>
            <a:r>
              <a:rPr lang="en-US" b="true" sz="2998">
                <a:solidFill>
                  <a:srgbClr val="000000"/>
                </a:solidFill>
                <a:latin typeface="Telegraf 2 Bold"/>
                <a:ea typeface="Telegraf 2 Bold"/>
                <a:cs typeface="Telegraf 2 Bold"/>
                <a:sym typeface="Telegraf 2 Bold"/>
              </a:rPr>
              <a:t>Breakdown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8506" y="1935380"/>
            <a:ext cx="11162333" cy="724327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973086" y="663468"/>
            <a:ext cx="5413173" cy="1186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1"/>
              </a:lnSpc>
            </a:pPr>
            <a:r>
              <a:rPr lang="en-US" sz="3093" b="true">
                <a:solidFill>
                  <a:srgbClr val="000000"/>
                </a:solidFill>
                <a:latin typeface="Telegraf 2 Bold"/>
                <a:ea typeface="Telegraf 2 Bold"/>
                <a:cs typeface="Telegraf 2 Bold"/>
                <a:sym typeface="Telegraf 2 Bold"/>
              </a:rPr>
              <a:t>Additional Costs</a:t>
            </a:r>
          </a:p>
          <a:p>
            <a:pPr algn="ctr">
              <a:lnSpc>
                <a:spcPts val="4701"/>
              </a:lnSpc>
              <a:spcBef>
                <a:spcPct val="0"/>
              </a:spcBef>
            </a:pPr>
            <a:r>
              <a:rPr lang="en-US" b="true" sz="3093">
                <a:solidFill>
                  <a:srgbClr val="000000"/>
                </a:solidFill>
                <a:latin typeface="Telegraf 2 Bold"/>
                <a:ea typeface="Telegraf 2 Bold"/>
                <a:cs typeface="Telegraf 2 Bold"/>
                <a:sym typeface="Telegraf 2 Bold"/>
              </a:rPr>
              <a:t>Breakdown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2019009" y="0"/>
            <a:ext cx="6268991" cy="10287000"/>
            <a:chOff x="0" y="0"/>
            <a:chExt cx="1651092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510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1651092">
                  <a:moveTo>
                    <a:pt x="0" y="0"/>
                  </a:moveTo>
                  <a:lnTo>
                    <a:pt x="1651092" y="0"/>
                  </a:lnTo>
                  <a:lnTo>
                    <a:pt x="16510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651092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  <a:r>
                <a:rPr lang="en-US" sz="2200" spc="33">
                  <a:solidFill>
                    <a:srgbClr val="13538A"/>
                  </a:solidFill>
                  <a:latin typeface="Aileron"/>
                  <a:ea typeface="Aileron"/>
                  <a:cs typeface="Aileron"/>
                  <a:sym typeface="Aileron"/>
                </a:rPr>
                <a:t>Budget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 spc="33">
                  <a:solidFill>
                    <a:srgbClr val="13538A"/>
                  </a:solidFill>
                  <a:latin typeface="Aileron"/>
                  <a:ea typeface="Aileron"/>
                  <a:cs typeface="Aileron"/>
                  <a:sym typeface="Aileron"/>
                </a:rPr>
                <a:t>Budget</a:t>
              </a:r>
            </a:p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2019009" y="2263504"/>
            <a:ext cx="6095626" cy="5847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1163" indent="-255582" lvl="1">
              <a:lnSpc>
                <a:spcPts val="3598"/>
              </a:lnSpc>
              <a:spcBef>
                <a:spcPct val="0"/>
              </a:spcBef>
              <a:buAutoNum type="arabicPeriod" startAt="1"/>
            </a:pPr>
            <a:r>
              <a:rPr lang="en-US" b="true" sz="2367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Initial Development Costs: $120,000 - $173,000</a:t>
            </a:r>
          </a:p>
          <a:p>
            <a:pPr algn="l" marL="1022326" indent="-340775" lvl="2">
              <a:lnSpc>
                <a:spcPts val="3598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367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Covers design, development, testing, and research.</a:t>
            </a:r>
          </a:p>
          <a:p>
            <a:pPr algn="l" marL="511163" indent="-255582" lvl="1">
              <a:lnSpc>
                <a:spcPts val="3598"/>
              </a:lnSpc>
              <a:spcBef>
                <a:spcPct val="0"/>
              </a:spcBef>
              <a:buAutoNum type="arabicPeriod" startAt="1"/>
            </a:pPr>
            <a:r>
              <a:rPr lang="en-US" b="true" sz="2367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Annual Operational Costs: $67,000 - $94,000</a:t>
            </a:r>
          </a:p>
          <a:p>
            <a:pPr algn="l" marL="1022326" indent="-340775" lvl="2">
              <a:lnSpc>
                <a:spcPts val="3598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367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Includes hosting, AI computing, maintenance, and customer support.</a:t>
            </a:r>
          </a:p>
          <a:p>
            <a:pPr algn="l" marL="511163" indent="-255582" lvl="1">
              <a:lnSpc>
                <a:spcPts val="3598"/>
              </a:lnSpc>
              <a:spcBef>
                <a:spcPct val="0"/>
              </a:spcBef>
              <a:buAutoNum type="arabicPeriod" startAt="1"/>
            </a:pPr>
            <a:r>
              <a:rPr lang="en-US" b="true" sz="2367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Additional Costs (Optional): $30,000 - $45,000</a:t>
            </a:r>
          </a:p>
          <a:p>
            <a:pPr algn="l" marL="1022326" indent="-340775" lvl="2">
              <a:lnSpc>
                <a:spcPts val="3598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367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Focuses on training, feedback, and market expansion.</a:t>
            </a:r>
          </a:p>
          <a:p>
            <a:pPr algn="l" marL="511163" indent="-255582" lvl="1">
              <a:lnSpc>
                <a:spcPts val="359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367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Grand Total (First Year): $212,000 - $275,000</a:t>
            </a:r>
          </a:p>
          <a:p>
            <a:pPr algn="l">
              <a:lnSpc>
                <a:spcPts val="3598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2403455" y="556227"/>
            <a:ext cx="5326733" cy="1294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51"/>
              </a:lnSpc>
            </a:pPr>
            <a:r>
              <a:rPr lang="en-US" sz="4592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Total Cost BreakDown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0954" y="618104"/>
            <a:ext cx="17166093" cy="9050793"/>
            <a:chOff x="0" y="0"/>
            <a:chExt cx="22888123" cy="120677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067723" cy="12067723"/>
            </a:xfrm>
            <a:custGeom>
              <a:avLst/>
              <a:gdLst/>
              <a:ahLst/>
              <a:cxnLst/>
              <a:rect r="r" b="b" t="t" l="l"/>
              <a:pathLst>
                <a:path h="12067723" w="12067723">
                  <a:moveTo>
                    <a:pt x="0" y="0"/>
                  </a:moveTo>
                  <a:lnTo>
                    <a:pt x="12067723" y="0"/>
                  </a:lnTo>
                  <a:lnTo>
                    <a:pt x="12067723" y="12067723"/>
                  </a:lnTo>
                  <a:lnTo>
                    <a:pt x="0" y="120677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0820400" y="0"/>
              <a:ext cx="12067723" cy="12067723"/>
            </a:xfrm>
            <a:custGeom>
              <a:avLst/>
              <a:gdLst/>
              <a:ahLst/>
              <a:cxnLst/>
              <a:rect r="r" b="b" t="t" l="l"/>
              <a:pathLst>
                <a:path h="12067723" w="12067723">
                  <a:moveTo>
                    <a:pt x="0" y="0"/>
                  </a:moveTo>
                  <a:lnTo>
                    <a:pt x="12067723" y="0"/>
                  </a:lnTo>
                  <a:lnTo>
                    <a:pt x="12067723" y="12067723"/>
                  </a:lnTo>
                  <a:lnTo>
                    <a:pt x="0" y="120677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089552" y="1028700"/>
            <a:ext cx="8169748" cy="8229600"/>
          </a:xfrm>
          <a:custGeom>
            <a:avLst/>
            <a:gdLst/>
            <a:ahLst/>
            <a:cxnLst/>
            <a:rect r="r" b="b" t="t" l="l"/>
            <a:pathLst>
              <a:path h="8229600" w="8169748">
                <a:moveTo>
                  <a:pt x="0" y="0"/>
                </a:moveTo>
                <a:lnTo>
                  <a:pt x="8169748" y="0"/>
                </a:lnTo>
                <a:lnTo>
                  <a:pt x="81697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-308766" y="5487156"/>
            <a:ext cx="7626674" cy="5283205"/>
          </a:xfrm>
          <a:custGeom>
            <a:avLst/>
            <a:gdLst/>
            <a:ahLst/>
            <a:cxnLst/>
            <a:rect r="r" b="b" t="t" l="l"/>
            <a:pathLst>
              <a:path h="5283205" w="7626674">
                <a:moveTo>
                  <a:pt x="7626674" y="0"/>
                </a:moveTo>
                <a:lnTo>
                  <a:pt x="0" y="0"/>
                </a:lnTo>
                <a:lnTo>
                  <a:pt x="0" y="5283205"/>
                </a:lnTo>
                <a:lnTo>
                  <a:pt x="7626674" y="5283205"/>
                </a:lnTo>
                <a:lnTo>
                  <a:pt x="76266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439727"/>
            <a:ext cx="811530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9"/>
              </a:lnSpc>
            </a:pPr>
            <a:r>
              <a:rPr lang="en-US" b="true" sz="8499">
                <a:solidFill>
                  <a:srgbClr val="000000"/>
                </a:solidFill>
                <a:latin typeface="Telegraf 2 Heavy"/>
                <a:ea typeface="Telegraf 2 Heavy"/>
                <a:cs typeface="Telegraf 2 Heavy"/>
                <a:sym typeface="Telegraf 2 Heavy"/>
              </a:rPr>
              <a:t>THANK YOU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6804981" y="5487156"/>
            <a:ext cx="4158742" cy="5747005"/>
          </a:xfrm>
          <a:custGeom>
            <a:avLst/>
            <a:gdLst/>
            <a:ahLst/>
            <a:cxnLst/>
            <a:rect r="r" b="b" t="t" l="l"/>
            <a:pathLst>
              <a:path h="5747005" w="4158742">
                <a:moveTo>
                  <a:pt x="4158742" y="0"/>
                </a:moveTo>
                <a:lnTo>
                  <a:pt x="0" y="0"/>
                </a:lnTo>
                <a:lnTo>
                  <a:pt x="0" y="5747005"/>
                </a:lnTo>
                <a:lnTo>
                  <a:pt x="4158742" y="5747005"/>
                </a:lnTo>
                <a:lnTo>
                  <a:pt x="4158742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8381071" cy="10287000"/>
          </a:xfrm>
          <a:custGeom>
            <a:avLst/>
            <a:gdLst/>
            <a:ahLst/>
            <a:cxnLst/>
            <a:rect r="r" b="b" t="t" l="l"/>
            <a:pathLst>
              <a:path h="10287000" w="8381071">
                <a:moveTo>
                  <a:pt x="0" y="0"/>
                </a:moveTo>
                <a:lnTo>
                  <a:pt x="8381071" y="0"/>
                </a:lnTo>
                <a:lnTo>
                  <a:pt x="83810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266" r="0" b="-894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12375474" y="6859089"/>
            <a:ext cx="8541821" cy="3427911"/>
          </a:xfrm>
          <a:custGeom>
            <a:avLst/>
            <a:gdLst/>
            <a:ahLst/>
            <a:cxnLst/>
            <a:rect r="r" b="b" t="t" l="l"/>
            <a:pathLst>
              <a:path h="3427911" w="8541821">
                <a:moveTo>
                  <a:pt x="8541821" y="0"/>
                </a:moveTo>
                <a:lnTo>
                  <a:pt x="0" y="0"/>
                </a:lnTo>
                <a:lnTo>
                  <a:pt x="0" y="3427911"/>
                </a:lnTo>
                <a:lnTo>
                  <a:pt x="8541821" y="3427911"/>
                </a:lnTo>
                <a:lnTo>
                  <a:pt x="854182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153799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483537" y="1429844"/>
            <a:ext cx="7775763" cy="4526344"/>
            <a:chOff x="0" y="0"/>
            <a:chExt cx="10367684" cy="603512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85725"/>
              <a:ext cx="10367684" cy="19420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999"/>
                </a:lnSpc>
              </a:pPr>
              <a:r>
                <a:rPr lang="en-US" sz="9999" spc="-299" b="true">
                  <a:solidFill>
                    <a:srgbClr val="010101"/>
                  </a:solidFill>
                  <a:latin typeface="Telegraf 1 Medium"/>
                  <a:ea typeface="Telegraf 1 Medium"/>
                  <a:cs typeface="Telegraf 1 Medium"/>
                  <a:sym typeface="Telegraf 1 Medium"/>
                </a:rPr>
                <a:t>Problem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148925"/>
              <a:ext cx="10367684" cy="3886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3374"/>
                </a:lnSpc>
                <a:buFont typeface="Arial"/>
                <a:buChar char="•"/>
              </a:pPr>
              <a:r>
                <a:rPr lang="en-US" sz="2499" spc="-87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Job se</a:t>
              </a:r>
              <a:r>
                <a:rPr lang="en-US" sz="2499" spc="-87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ekers struggle to create resumes tailored to specific roles.</a:t>
              </a:r>
            </a:p>
            <a:p>
              <a:pPr algn="l" marL="539749" indent="-269875" lvl="1">
                <a:lnSpc>
                  <a:spcPts val="3374"/>
                </a:lnSpc>
                <a:buFont typeface="Arial"/>
                <a:buChar char="•"/>
              </a:pPr>
              <a:r>
                <a:rPr lang="en-US" sz="2499" spc="-87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Existing tools lack AI-driven customization and real-time feedback.</a:t>
              </a:r>
            </a:p>
            <a:p>
              <a:pPr algn="l" marL="539749" indent="-269875" lvl="1">
                <a:lnSpc>
                  <a:spcPts val="3374"/>
                </a:lnSpc>
                <a:buFont typeface="Arial"/>
                <a:buChar char="•"/>
              </a:pPr>
              <a:r>
                <a:rPr lang="en-US" sz="2499" spc="-87">
                  <a:solidFill>
                    <a:srgbClr val="010101"/>
                  </a:solidFill>
                  <a:latin typeface="Garet"/>
                  <a:ea typeface="Garet"/>
                  <a:cs typeface="Garet"/>
                  <a:sym typeface="Garet"/>
                </a:rPr>
                <a:t>Generic resumes fail ATS (Applicant Tracking Systems) filtering.</a:t>
              </a:r>
            </a:p>
            <a:p>
              <a:pPr algn="l">
                <a:lnSpc>
                  <a:spcPts val="3374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 flipV="true">
            <a:off x="710589" y="9079613"/>
            <a:ext cx="16866811" cy="9525"/>
          </a:xfrm>
          <a:prstGeom prst="line">
            <a:avLst/>
          </a:prstGeom>
          <a:ln cap="rnd" w="19050">
            <a:solidFill>
              <a:srgbClr val="010101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6041914" y="1555425"/>
            <a:ext cx="4020836" cy="10238239"/>
          </a:xfrm>
          <a:custGeom>
            <a:avLst/>
            <a:gdLst/>
            <a:ahLst/>
            <a:cxnLst/>
            <a:rect r="r" b="b" t="t" l="l"/>
            <a:pathLst>
              <a:path h="10238239" w="4020836">
                <a:moveTo>
                  <a:pt x="4020835" y="0"/>
                </a:moveTo>
                <a:lnTo>
                  <a:pt x="0" y="0"/>
                </a:lnTo>
                <a:lnTo>
                  <a:pt x="0" y="10238238"/>
                </a:lnTo>
                <a:lnTo>
                  <a:pt x="4020835" y="10238238"/>
                </a:lnTo>
                <a:lnTo>
                  <a:pt x="402083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49746" y="1669583"/>
            <a:ext cx="4892521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b="true" sz="7500" spc="-75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Objective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577147" y="1555425"/>
            <a:ext cx="7710853" cy="6257849"/>
            <a:chOff x="0" y="0"/>
            <a:chExt cx="1263311" cy="102525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63311" cy="1025257"/>
            </a:xfrm>
            <a:custGeom>
              <a:avLst/>
              <a:gdLst/>
              <a:ahLst/>
              <a:cxnLst/>
              <a:rect r="r" b="b" t="t" l="l"/>
              <a:pathLst>
                <a:path h="1025257" w="1263311">
                  <a:moveTo>
                    <a:pt x="20081" y="0"/>
                  </a:moveTo>
                  <a:lnTo>
                    <a:pt x="1243230" y="0"/>
                  </a:lnTo>
                  <a:cubicBezTo>
                    <a:pt x="1254320" y="0"/>
                    <a:pt x="1263311" y="8990"/>
                    <a:pt x="1263311" y="20081"/>
                  </a:cubicBezTo>
                  <a:lnTo>
                    <a:pt x="1263311" y="1005177"/>
                  </a:lnTo>
                  <a:cubicBezTo>
                    <a:pt x="1263311" y="1016267"/>
                    <a:pt x="1254320" y="1025257"/>
                    <a:pt x="1243230" y="1025257"/>
                  </a:cubicBezTo>
                  <a:lnTo>
                    <a:pt x="20081" y="1025257"/>
                  </a:lnTo>
                  <a:cubicBezTo>
                    <a:pt x="14755" y="1025257"/>
                    <a:pt x="9647" y="1023142"/>
                    <a:pt x="5881" y="1019376"/>
                  </a:cubicBezTo>
                  <a:cubicBezTo>
                    <a:pt x="2116" y="1015610"/>
                    <a:pt x="0" y="1010502"/>
                    <a:pt x="0" y="1005177"/>
                  </a:cubicBezTo>
                  <a:lnTo>
                    <a:pt x="0" y="20081"/>
                  </a:lnTo>
                  <a:cubicBezTo>
                    <a:pt x="0" y="8990"/>
                    <a:pt x="8990" y="0"/>
                    <a:pt x="20081" y="0"/>
                  </a:cubicBezTo>
                  <a:close/>
                </a:path>
              </a:pathLst>
            </a:custGeom>
            <a:solidFill>
              <a:srgbClr val="F4F4F4"/>
            </a:solidFill>
            <a:ln w="171450" cap="sq">
              <a:solidFill>
                <a:srgbClr val="F4F4F4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263311" cy="108240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3640"/>
                </a:lnSpc>
              </a:pPr>
            </a:p>
            <a:p>
              <a:pPr algn="l" marL="561345" indent="-280673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Build an AI-powered platform for personalized resume creation.</a:t>
              </a:r>
            </a:p>
            <a:p>
              <a:pPr algn="l" marL="561345" indent="-280673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Optimize resumes for ATS and specific job descriptions.</a:t>
              </a:r>
            </a:p>
            <a:p>
              <a:pPr algn="l" marL="561345" indent="-280673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Provide real-time feedback and actionable insights.</a:t>
              </a:r>
            </a:p>
            <a:p>
              <a:pPr algn="l" marL="561345" indent="-280673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Cross-platform accessibility (web and mobile).</a:t>
              </a:r>
            </a:p>
            <a:p>
              <a:pPr algn="l" marL="561345" indent="-280673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Enable user-friendly customization of templates.</a:t>
              </a:r>
            </a:p>
            <a:p>
              <a:pPr algn="l">
                <a:lnSpc>
                  <a:spcPts val="364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1925459">
            <a:off x="-1537191" y="3152971"/>
            <a:ext cx="8505703" cy="8663216"/>
          </a:xfrm>
          <a:custGeom>
            <a:avLst/>
            <a:gdLst/>
            <a:ahLst/>
            <a:cxnLst/>
            <a:rect r="r" b="b" t="t" l="l"/>
            <a:pathLst>
              <a:path h="8663216" w="8505703">
                <a:moveTo>
                  <a:pt x="0" y="0"/>
                </a:moveTo>
                <a:lnTo>
                  <a:pt x="8505703" y="0"/>
                </a:lnTo>
                <a:lnTo>
                  <a:pt x="8505703" y="8663216"/>
                </a:lnTo>
                <a:lnTo>
                  <a:pt x="0" y="86632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C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4352" y="379501"/>
            <a:ext cx="3220828" cy="2008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1"/>
              </a:lnSpc>
            </a:pPr>
            <a:r>
              <a:rPr lang="en-US" sz="2099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Objective</a:t>
            </a:r>
          </a:p>
          <a:p>
            <a:pPr algn="ctr">
              <a:lnSpc>
                <a:spcPts val="2584"/>
              </a:lnSpc>
            </a:pPr>
            <a:r>
              <a:rPr lang="en-US" sz="1700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AI-driven platform for creating ATS-optimized, personalized resumes tailored to job descriptions.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154766" y="5057775"/>
            <a:ext cx="3857811" cy="460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2499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Technical Feasibility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4071563" y="5656127"/>
            <a:ext cx="11187748" cy="11609928"/>
          </a:xfrm>
          <a:custGeom>
            <a:avLst/>
            <a:gdLst/>
            <a:ahLst/>
            <a:cxnLst/>
            <a:rect r="r" b="b" t="t" l="l"/>
            <a:pathLst>
              <a:path h="11609928" w="11187748">
                <a:moveTo>
                  <a:pt x="0" y="0"/>
                </a:moveTo>
                <a:lnTo>
                  <a:pt x="11187749" y="0"/>
                </a:lnTo>
                <a:lnTo>
                  <a:pt x="11187749" y="11609928"/>
                </a:lnTo>
                <a:lnTo>
                  <a:pt x="0" y="116099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6320" y="5598977"/>
            <a:ext cx="7722908" cy="2902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031" indent="-183515" lvl="1">
              <a:lnSpc>
                <a:spcPts val="2584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Platform: Web and mobile (iOS, Android) using React and React Native.</a:t>
            </a:r>
          </a:p>
          <a:p>
            <a:pPr algn="l" marL="367031" indent="-183515" lvl="1">
              <a:lnSpc>
                <a:spcPts val="2584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AI Model: Resume optimization based on job descriptions using machine learning and NLP.</a:t>
            </a:r>
          </a:p>
          <a:p>
            <a:pPr algn="l" marL="367031" indent="-183515" lvl="1">
              <a:lnSpc>
                <a:spcPts val="2584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Backend: Cloud-based with PostgreSQL and MongoDB; powered by Node.js and Express.</a:t>
            </a:r>
          </a:p>
          <a:p>
            <a:pPr algn="l" marL="367031" indent="-183515" lvl="1">
              <a:lnSpc>
                <a:spcPts val="2584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Security: End-to-end encryption and strict data privacy measures.</a:t>
            </a:r>
          </a:p>
          <a:p>
            <a:pPr algn="l">
              <a:lnSpc>
                <a:spcPts val="2584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931203" y="800394"/>
            <a:ext cx="11187748" cy="11609928"/>
          </a:xfrm>
          <a:custGeom>
            <a:avLst/>
            <a:gdLst/>
            <a:ahLst/>
            <a:cxnLst/>
            <a:rect r="r" b="b" t="t" l="l"/>
            <a:pathLst>
              <a:path h="11609928" w="11187748">
                <a:moveTo>
                  <a:pt x="0" y="0"/>
                </a:moveTo>
                <a:lnTo>
                  <a:pt x="11187749" y="0"/>
                </a:lnTo>
                <a:lnTo>
                  <a:pt x="11187749" y="11609928"/>
                </a:lnTo>
                <a:lnTo>
                  <a:pt x="0" y="116099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765180" y="379501"/>
            <a:ext cx="7415000" cy="391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1"/>
              </a:lnSpc>
            </a:pPr>
            <a:r>
              <a:rPr lang="en-US" sz="2099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Financial Feasibility</a:t>
            </a:r>
          </a:p>
          <a:p>
            <a:pPr algn="ctr" marL="453388" indent="-226694" lvl="1">
              <a:lnSpc>
                <a:spcPts val="3191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Initial Costs: ~$130,000 for design, development, </a:t>
            </a:r>
            <a:r>
              <a:rPr lang="en-US" sz="2099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AI, cloud setup, and testing.</a:t>
            </a:r>
          </a:p>
          <a:p>
            <a:pPr algn="ctr" marL="453388" indent="-226694" lvl="1">
              <a:lnSpc>
                <a:spcPts val="3191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Operational Costs: ~$70,000 annually for hosting, AI computing, and marketing.</a:t>
            </a:r>
          </a:p>
          <a:p>
            <a:pPr algn="ctr" marL="453388" indent="-226694" lvl="1">
              <a:lnSpc>
                <a:spcPts val="3191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Revenue: Subscription, freemium model, and affiliate marketing.</a:t>
            </a:r>
          </a:p>
          <a:p>
            <a:pPr algn="ctr" marL="453388" indent="-226694" lvl="1">
              <a:lnSpc>
                <a:spcPts val="3191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Break-even: Targeted in the first year with 5,000 premium users.</a:t>
            </a:r>
          </a:p>
          <a:p>
            <a:pPr algn="ctr">
              <a:lnSpc>
                <a:spcPts val="2584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676593" y="5388030"/>
            <a:ext cx="7415000" cy="3113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1"/>
              </a:lnSpc>
            </a:pPr>
            <a:r>
              <a:rPr lang="en-US" sz="2099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Operational Feasibility</a:t>
            </a:r>
          </a:p>
          <a:p>
            <a:pPr algn="ctr" marL="453388" indent="-226694" lvl="1">
              <a:lnSpc>
                <a:spcPts val="3191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Team: Requires frontend, backend, AI/ML engineers, U</a:t>
            </a:r>
            <a:r>
              <a:rPr lang="en-US" sz="2099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I/UX designers, and QA.</a:t>
            </a:r>
          </a:p>
          <a:p>
            <a:pPr algn="ctr" marL="453388" indent="-226694" lvl="1">
              <a:lnSpc>
                <a:spcPts val="3191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M</a:t>
            </a:r>
            <a:r>
              <a:rPr lang="en-US" sz="2099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ethodology: Agile approach with tools like Jira and Trello.</a:t>
            </a:r>
          </a:p>
          <a:p>
            <a:pPr algn="ctr" marL="453388" indent="-226694" lvl="1">
              <a:lnSpc>
                <a:spcPts val="3191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S</a:t>
            </a:r>
            <a:r>
              <a:rPr lang="en-US" sz="2099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upport: Customer service, FAQs, and training materials.</a:t>
            </a:r>
          </a:p>
          <a:p>
            <a:pPr algn="ctr">
              <a:lnSpc>
                <a:spcPts val="2584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1669809" y="479362"/>
            <a:ext cx="5274601" cy="3513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1"/>
              </a:lnSpc>
            </a:pPr>
            <a:r>
              <a:rPr lang="en-US" sz="2099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Legal Feasibility</a:t>
            </a:r>
          </a:p>
          <a:p>
            <a:pPr algn="ctr" marL="453388" indent="-226694" lvl="1">
              <a:lnSpc>
                <a:spcPts val="3191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Data Compliance: Adherence to GDPR and CCPA for pr</a:t>
            </a:r>
            <a:r>
              <a:rPr lang="en-US" sz="2099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ivacy.</a:t>
            </a:r>
          </a:p>
          <a:p>
            <a:pPr algn="ctr" marL="453388" indent="-226694" lvl="1">
              <a:lnSpc>
                <a:spcPts val="3191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Intell</a:t>
            </a:r>
            <a:r>
              <a:rPr lang="en-US" sz="2099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ectual Property: Proprietary AI and code with legal protections.</a:t>
            </a:r>
          </a:p>
          <a:p>
            <a:pPr algn="ctr" marL="453388" indent="-226694" lvl="1">
              <a:lnSpc>
                <a:spcPts val="3191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Te</a:t>
            </a:r>
            <a:r>
              <a:rPr lang="en-US" sz="2099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rms of Service: Clear policies on data usage and user rights.</a:t>
            </a:r>
          </a:p>
          <a:p>
            <a:pPr algn="ctr">
              <a:lnSpc>
                <a:spcPts val="2584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C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290364"/>
            <a:ext cx="4494794" cy="3031943"/>
          </a:xfrm>
          <a:custGeom>
            <a:avLst/>
            <a:gdLst/>
            <a:ahLst/>
            <a:cxnLst/>
            <a:rect r="r" b="b" t="t" l="l"/>
            <a:pathLst>
              <a:path h="3031943" w="4494794">
                <a:moveTo>
                  <a:pt x="0" y="0"/>
                </a:moveTo>
                <a:lnTo>
                  <a:pt x="4494794" y="0"/>
                </a:lnTo>
                <a:lnTo>
                  <a:pt x="4494794" y="3031943"/>
                </a:lnTo>
                <a:lnTo>
                  <a:pt x="0" y="3031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681051"/>
            <a:ext cx="4494794" cy="2508913"/>
          </a:xfrm>
          <a:custGeom>
            <a:avLst/>
            <a:gdLst/>
            <a:ahLst/>
            <a:cxnLst/>
            <a:rect r="r" b="b" t="t" l="l"/>
            <a:pathLst>
              <a:path h="2508913" w="4494794">
                <a:moveTo>
                  <a:pt x="0" y="0"/>
                </a:moveTo>
                <a:lnTo>
                  <a:pt x="4494794" y="0"/>
                </a:lnTo>
                <a:lnTo>
                  <a:pt x="4494794" y="2508913"/>
                </a:lnTo>
                <a:lnTo>
                  <a:pt x="0" y="25089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6418731"/>
            <a:ext cx="4494794" cy="3187218"/>
          </a:xfrm>
          <a:custGeom>
            <a:avLst/>
            <a:gdLst/>
            <a:ahLst/>
            <a:cxnLst/>
            <a:rect r="r" b="b" t="t" l="l"/>
            <a:pathLst>
              <a:path h="3187218" w="4494794">
                <a:moveTo>
                  <a:pt x="0" y="0"/>
                </a:moveTo>
                <a:lnTo>
                  <a:pt x="4494794" y="0"/>
                </a:lnTo>
                <a:lnTo>
                  <a:pt x="4494794" y="3187218"/>
                </a:lnTo>
                <a:lnTo>
                  <a:pt x="0" y="31872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2764506" y="681051"/>
            <a:ext cx="4494794" cy="3187218"/>
          </a:xfrm>
          <a:custGeom>
            <a:avLst/>
            <a:gdLst/>
            <a:ahLst/>
            <a:cxnLst/>
            <a:rect r="r" b="b" t="t" l="l"/>
            <a:pathLst>
              <a:path h="3187218" w="4494794">
                <a:moveTo>
                  <a:pt x="0" y="0"/>
                </a:moveTo>
                <a:lnTo>
                  <a:pt x="4494794" y="0"/>
                </a:lnTo>
                <a:lnTo>
                  <a:pt x="4494794" y="3187218"/>
                </a:lnTo>
                <a:lnTo>
                  <a:pt x="0" y="31872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764506" y="3909818"/>
            <a:ext cx="4494794" cy="2508913"/>
          </a:xfrm>
          <a:custGeom>
            <a:avLst/>
            <a:gdLst/>
            <a:ahLst/>
            <a:cxnLst/>
            <a:rect r="r" b="b" t="t" l="l"/>
            <a:pathLst>
              <a:path h="2508913" w="4494794">
                <a:moveTo>
                  <a:pt x="0" y="0"/>
                </a:moveTo>
                <a:lnTo>
                  <a:pt x="4494794" y="0"/>
                </a:lnTo>
                <a:lnTo>
                  <a:pt x="4494794" y="2508913"/>
                </a:lnTo>
                <a:lnTo>
                  <a:pt x="0" y="25089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764506" y="6496368"/>
            <a:ext cx="4494794" cy="3031943"/>
          </a:xfrm>
          <a:custGeom>
            <a:avLst/>
            <a:gdLst/>
            <a:ahLst/>
            <a:cxnLst/>
            <a:rect r="r" b="b" t="t" l="l"/>
            <a:pathLst>
              <a:path h="3031943" w="4494794">
                <a:moveTo>
                  <a:pt x="0" y="0"/>
                </a:moveTo>
                <a:lnTo>
                  <a:pt x="4494794" y="0"/>
                </a:lnTo>
                <a:lnTo>
                  <a:pt x="4494794" y="3031944"/>
                </a:lnTo>
                <a:lnTo>
                  <a:pt x="0" y="30319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6049407" y="4301563"/>
            <a:ext cx="6189186" cy="862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2"/>
              </a:lnSpc>
            </a:pPr>
            <a:r>
              <a:rPr lang="en-US" sz="6200">
                <a:solidFill>
                  <a:srgbClr val="000000"/>
                </a:solidFill>
                <a:latin typeface="Abys"/>
                <a:ea typeface="Abys"/>
                <a:cs typeface="Abys"/>
                <a:sym typeface="Abys"/>
              </a:rPr>
              <a:t>Key Features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1798045">
            <a:off x="11177160" y="2239201"/>
            <a:ext cx="1369529" cy="618626"/>
          </a:xfrm>
          <a:custGeom>
            <a:avLst/>
            <a:gdLst/>
            <a:ahLst/>
            <a:cxnLst/>
            <a:rect r="r" b="b" t="t" l="l"/>
            <a:pathLst>
              <a:path h="618626" w="1369529">
                <a:moveTo>
                  <a:pt x="0" y="0"/>
                </a:moveTo>
                <a:lnTo>
                  <a:pt x="1369529" y="0"/>
                </a:lnTo>
                <a:lnTo>
                  <a:pt x="1369529" y="618626"/>
                </a:lnTo>
                <a:lnTo>
                  <a:pt x="0" y="6186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9069146">
            <a:off x="5789182" y="6856212"/>
            <a:ext cx="1291369" cy="583320"/>
          </a:xfrm>
          <a:custGeom>
            <a:avLst/>
            <a:gdLst/>
            <a:ahLst/>
            <a:cxnLst/>
            <a:rect r="r" b="b" t="t" l="l"/>
            <a:pathLst>
              <a:path h="583320" w="1291369">
                <a:moveTo>
                  <a:pt x="0" y="0"/>
                </a:moveTo>
                <a:lnTo>
                  <a:pt x="1291369" y="0"/>
                </a:lnTo>
                <a:lnTo>
                  <a:pt x="1291369" y="583320"/>
                </a:lnTo>
                <a:lnTo>
                  <a:pt x="0" y="5833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-9093014">
            <a:off x="5757312" y="2084618"/>
            <a:ext cx="1355109" cy="675008"/>
          </a:xfrm>
          <a:custGeom>
            <a:avLst/>
            <a:gdLst/>
            <a:ahLst/>
            <a:cxnLst/>
            <a:rect r="r" b="b" t="t" l="l"/>
            <a:pathLst>
              <a:path h="675008" w="1355109">
                <a:moveTo>
                  <a:pt x="0" y="675008"/>
                </a:moveTo>
                <a:lnTo>
                  <a:pt x="1355109" y="675008"/>
                </a:lnTo>
                <a:lnTo>
                  <a:pt x="1355109" y="0"/>
                </a:lnTo>
                <a:lnTo>
                  <a:pt x="0" y="0"/>
                </a:lnTo>
                <a:lnTo>
                  <a:pt x="0" y="675008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1820569">
            <a:off x="11218091" y="6912301"/>
            <a:ext cx="1283809" cy="639493"/>
          </a:xfrm>
          <a:custGeom>
            <a:avLst/>
            <a:gdLst/>
            <a:ahLst/>
            <a:cxnLst/>
            <a:rect r="r" b="b" t="t" l="l"/>
            <a:pathLst>
              <a:path h="639493" w="1283809">
                <a:moveTo>
                  <a:pt x="0" y="639492"/>
                </a:moveTo>
                <a:lnTo>
                  <a:pt x="1283810" y="639492"/>
                </a:lnTo>
                <a:lnTo>
                  <a:pt x="1283810" y="0"/>
                </a:lnTo>
                <a:lnTo>
                  <a:pt x="0" y="0"/>
                </a:lnTo>
                <a:lnTo>
                  <a:pt x="0" y="639492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65683" y="884330"/>
            <a:ext cx="3220828" cy="2274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7"/>
              </a:lnSpc>
            </a:pPr>
            <a:r>
              <a:rPr lang="en-US" sz="2399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AI-driven personalization and dynamic content suggestions.</a:t>
            </a:r>
          </a:p>
          <a:p>
            <a:pPr algn="ctr">
              <a:lnSpc>
                <a:spcPts val="3647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665683" y="4110806"/>
            <a:ext cx="3220828" cy="1889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2499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Real-time ATS feedback and optimization.</a:t>
            </a:r>
          </a:p>
          <a:p>
            <a:pPr algn="ctr">
              <a:lnSpc>
                <a:spcPts val="379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665683" y="7242720"/>
            <a:ext cx="3220828" cy="1889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2499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Collaborative peer-review functionality.</a:t>
            </a:r>
          </a:p>
          <a:p>
            <a:pPr algn="ctr">
              <a:lnSpc>
                <a:spcPts val="379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3401489" y="7242720"/>
            <a:ext cx="3220828" cy="1889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2499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Visuals: Feature icons or process flowchart.</a:t>
            </a:r>
          </a:p>
          <a:p>
            <a:pPr algn="ctr">
              <a:lnSpc>
                <a:spcPts val="379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3536322" y="4373880"/>
            <a:ext cx="3220828" cy="236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2499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Multilingual support and cross-platform accessibility.</a:t>
            </a:r>
          </a:p>
          <a:p>
            <a:pPr algn="ctr">
              <a:lnSpc>
                <a:spcPts val="3799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3536322" y="1505040"/>
            <a:ext cx="3220828" cy="2365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2499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Analytics dashboard for tracking performance.</a:t>
            </a:r>
          </a:p>
          <a:p>
            <a:pPr algn="ctr">
              <a:lnSpc>
                <a:spcPts val="3799"/>
              </a:lnSpc>
            </a:pPr>
          </a:p>
        </p:txBody>
      </p:sp>
      <p:sp>
        <p:nvSpPr>
          <p:cNvPr name="Freeform 19" id="19"/>
          <p:cNvSpPr/>
          <p:nvPr/>
        </p:nvSpPr>
        <p:spPr>
          <a:xfrm flipH="false" flipV="false" rot="7819408">
            <a:off x="5227457" y="6878048"/>
            <a:ext cx="8505703" cy="8663216"/>
          </a:xfrm>
          <a:custGeom>
            <a:avLst/>
            <a:gdLst/>
            <a:ahLst/>
            <a:cxnLst/>
            <a:rect r="r" b="b" t="t" l="l"/>
            <a:pathLst>
              <a:path h="8663216" w="8505703">
                <a:moveTo>
                  <a:pt x="0" y="0"/>
                </a:moveTo>
                <a:lnTo>
                  <a:pt x="8505703" y="0"/>
                </a:lnTo>
                <a:lnTo>
                  <a:pt x="8505703" y="8663215"/>
                </a:lnTo>
                <a:lnTo>
                  <a:pt x="0" y="866321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3001218">
            <a:off x="4365525" y="-5754720"/>
            <a:ext cx="8505703" cy="8663216"/>
          </a:xfrm>
          <a:custGeom>
            <a:avLst/>
            <a:gdLst/>
            <a:ahLst/>
            <a:cxnLst/>
            <a:rect r="r" b="b" t="t" l="l"/>
            <a:pathLst>
              <a:path h="8663216" w="8505703">
                <a:moveTo>
                  <a:pt x="0" y="0"/>
                </a:moveTo>
                <a:lnTo>
                  <a:pt x="8505703" y="0"/>
                </a:lnTo>
                <a:lnTo>
                  <a:pt x="8505703" y="8663216"/>
                </a:lnTo>
                <a:lnTo>
                  <a:pt x="0" y="866321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268991" cy="10287000"/>
            <a:chOff x="0" y="0"/>
            <a:chExt cx="165109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510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1651092">
                  <a:moveTo>
                    <a:pt x="0" y="0"/>
                  </a:moveTo>
                  <a:lnTo>
                    <a:pt x="1651092" y="0"/>
                  </a:lnTo>
                  <a:lnTo>
                    <a:pt x="16510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51092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690670" y="490540"/>
            <a:ext cx="12117833" cy="9616622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74024" y="2201635"/>
            <a:ext cx="4954191" cy="5845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00681" indent="-200341" lvl="1">
              <a:lnSpc>
                <a:spcPts val="2598"/>
              </a:lnSpc>
              <a:buAutoNum type="arabicPeriod" startAt="1"/>
            </a:pPr>
            <a:r>
              <a:rPr lang="en-US" sz="1855" spc="27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Job Seekers: Primary users; need tailored, ATS-optimized resumes with real-time feedback.</a:t>
            </a:r>
          </a:p>
          <a:p>
            <a:pPr algn="ctr" marL="400681" indent="-200341" lvl="1">
              <a:lnSpc>
                <a:spcPts val="2598"/>
              </a:lnSpc>
              <a:buAutoNum type="arabicPeriod" startAt="1"/>
            </a:pPr>
            <a:r>
              <a:rPr lang="en-US" sz="1855" spc="27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Recruiters &amp; Hiring Managers: Indirect beneficiaries; receive well-structured, relevant applications.</a:t>
            </a:r>
          </a:p>
          <a:p>
            <a:pPr algn="ctr" marL="400681" indent="-200341" lvl="1">
              <a:lnSpc>
                <a:spcPts val="2598"/>
              </a:lnSpc>
              <a:buAutoNum type="arabicPeriod" startAt="1"/>
            </a:pPr>
            <a:r>
              <a:rPr lang="en-US" sz="1855" spc="27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Career Coaches &amp; Advisors: Recommend the platform; need effective tools for client success.</a:t>
            </a:r>
          </a:p>
          <a:p>
            <a:pPr algn="ctr" marL="400681" indent="-200341" lvl="1">
              <a:lnSpc>
                <a:spcPts val="2598"/>
              </a:lnSpc>
              <a:buAutoNum type="arabicPeriod" startAt="1"/>
            </a:pPr>
            <a:r>
              <a:rPr lang="en-US" sz="1855" spc="27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Educational Institutions: Integrate into career services; support students’ job readiness.</a:t>
            </a:r>
          </a:p>
          <a:p>
            <a:pPr algn="ctr" marL="400681" indent="-200341" lvl="1">
              <a:lnSpc>
                <a:spcPts val="2598"/>
              </a:lnSpc>
              <a:buAutoNum type="arabicPeriod" startAt="1"/>
            </a:pPr>
            <a:r>
              <a:rPr lang="en-US" sz="1855" spc="27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Technical Team: Build and maintain the platform; ensure feature reliability and scalability.</a:t>
            </a:r>
          </a:p>
          <a:p>
            <a:pPr algn="ctr" marL="400681" indent="-200341" lvl="1">
              <a:lnSpc>
                <a:spcPts val="2598"/>
              </a:lnSpc>
              <a:buAutoNum type="arabicPeriod" startAt="1"/>
            </a:pPr>
            <a:r>
              <a:rPr lang="en-US" sz="1855" spc="27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Investors: Provide funding; require clear plans and profitability updates.</a:t>
            </a:r>
          </a:p>
          <a:p>
            <a:pPr algn="ctr" marL="0" indent="0" lvl="0">
              <a:lnSpc>
                <a:spcPts val="2598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74024" y="799083"/>
            <a:ext cx="4954191" cy="1440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54"/>
              </a:lnSpc>
            </a:pPr>
            <a:r>
              <a:rPr lang="en-US" sz="4231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Stakeholders</a:t>
            </a:r>
          </a:p>
          <a:p>
            <a:pPr algn="ctr">
              <a:lnSpc>
                <a:spcPts val="6532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287" y="2618488"/>
          <a:ext cx="16230187" cy="5514975"/>
        </p:xfrm>
        <a:graphic>
          <a:graphicData uri="http://schemas.openxmlformats.org/drawingml/2006/table">
            <a:tbl>
              <a:tblPr/>
              <a:tblGrid>
                <a:gridCol w="5780988"/>
                <a:gridCol w="2096967"/>
                <a:gridCol w="1962983"/>
                <a:gridCol w="2126982"/>
                <a:gridCol w="2191283"/>
                <a:gridCol w="2070984"/>
              </a:tblGrid>
              <a:tr h="68937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10101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Phases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28575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10101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Month 1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28575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10101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Month 2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10101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Month 3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10101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Month 4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10101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Month 5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8937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1010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Project Initiation &amp; Planning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28575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937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1010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Market Analysis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28575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937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1010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Product Design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28575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937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1010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Core Feature Development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28575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937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1010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Additional Features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28575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937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1010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Testing &amp; Quality Assurance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28575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937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10101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Project Final Release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28575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256">
                      <a:solidFill>
                        <a:srgbClr val="01010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AutoShape 3" id="3"/>
          <p:cNvSpPr/>
          <p:nvPr/>
        </p:nvSpPr>
        <p:spPr>
          <a:xfrm>
            <a:off x="6830430" y="3631909"/>
            <a:ext cx="2047080" cy="0"/>
          </a:xfrm>
          <a:prstGeom prst="line">
            <a:avLst/>
          </a:prstGeom>
          <a:ln cap="flat" w="238125">
            <a:solidFill>
              <a:srgbClr val="F8C9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7847434" y="4323854"/>
            <a:ext cx="2454346" cy="0"/>
          </a:xfrm>
          <a:prstGeom prst="line">
            <a:avLst/>
          </a:prstGeom>
          <a:ln cap="flat" w="238125">
            <a:solidFill>
              <a:srgbClr val="C7C80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9964692" y="5015799"/>
            <a:ext cx="2099891" cy="0"/>
          </a:xfrm>
          <a:prstGeom prst="line">
            <a:avLst/>
          </a:prstGeom>
          <a:ln cap="flat" w="238125">
            <a:solidFill>
              <a:srgbClr val="F878C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301780" y="5707744"/>
            <a:ext cx="3485451" cy="0"/>
          </a:xfrm>
          <a:prstGeom prst="line">
            <a:avLst/>
          </a:prstGeom>
          <a:ln cap="flat" w="238125">
            <a:solidFill>
              <a:srgbClr val="AD6CA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0301780" y="6399689"/>
            <a:ext cx="3525605" cy="0"/>
          </a:xfrm>
          <a:prstGeom prst="line">
            <a:avLst/>
          </a:prstGeom>
          <a:ln cap="flat" w="238125">
            <a:solidFill>
              <a:srgbClr val="FE696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13787231" y="7091634"/>
            <a:ext cx="2043773" cy="0"/>
          </a:xfrm>
          <a:prstGeom prst="line">
            <a:avLst/>
          </a:prstGeom>
          <a:ln cap="flat" w="238125">
            <a:solidFill>
              <a:srgbClr val="74B0B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5059406" y="7783579"/>
            <a:ext cx="2180431" cy="0"/>
          </a:xfrm>
          <a:prstGeom prst="line">
            <a:avLst/>
          </a:prstGeom>
          <a:ln cap="flat" w="238125">
            <a:solidFill>
              <a:srgbClr val="0B63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028287" y="1123950"/>
            <a:ext cx="7849635" cy="819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b="true" sz="6000" spc="-210">
                <a:solidFill>
                  <a:srgbClr val="010101"/>
                </a:solidFill>
                <a:latin typeface="Telegraf 1 Medium"/>
                <a:ea typeface="Telegraf 1 Medium"/>
                <a:cs typeface="Telegraf 1 Medium"/>
                <a:sym typeface="Telegraf 1 Medium"/>
              </a:rPr>
              <a:t>Project Timeline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1925459">
            <a:off x="-4252851" y="7642927"/>
            <a:ext cx="8505703" cy="8663216"/>
          </a:xfrm>
          <a:custGeom>
            <a:avLst/>
            <a:gdLst/>
            <a:ahLst/>
            <a:cxnLst/>
            <a:rect r="r" b="b" t="t" l="l"/>
            <a:pathLst>
              <a:path h="8663216" w="8505703">
                <a:moveTo>
                  <a:pt x="0" y="0"/>
                </a:moveTo>
                <a:lnTo>
                  <a:pt x="8505702" y="0"/>
                </a:lnTo>
                <a:lnTo>
                  <a:pt x="8505702" y="8663216"/>
                </a:lnTo>
                <a:lnTo>
                  <a:pt x="0" y="8663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7819408">
            <a:off x="12103390" y="-4331608"/>
            <a:ext cx="8505703" cy="8663216"/>
          </a:xfrm>
          <a:custGeom>
            <a:avLst/>
            <a:gdLst/>
            <a:ahLst/>
            <a:cxnLst/>
            <a:rect r="r" b="b" t="t" l="l"/>
            <a:pathLst>
              <a:path h="8663216" w="8505703">
                <a:moveTo>
                  <a:pt x="0" y="0"/>
                </a:moveTo>
                <a:lnTo>
                  <a:pt x="8505703" y="0"/>
                </a:lnTo>
                <a:lnTo>
                  <a:pt x="8505703" y="8663216"/>
                </a:lnTo>
                <a:lnTo>
                  <a:pt x="0" y="8663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19464" y="6413894"/>
            <a:ext cx="3770653" cy="4114800"/>
          </a:xfrm>
          <a:custGeom>
            <a:avLst/>
            <a:gdLst/>
            <a:ahLst/>
            <a:cxnLst/>
            <a:rect r="r" b="b" t="t" l="l"/>
            <a:pathLst>
              <a:path h="4114800" w="3770653">
                <a:moveTo>
                  <a:pt x="0" y="0"/>
                </a:moveTo>
                <a:lnTo>
                  <a:pt x="3770653" y="0"/>
                </a:lnTo>
                <a:lnTo>
                  <a:pt x="37706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0032" y="-116342"/>
            <a:ext cx="3965171" cy="4114800"/>
          </a:xfrm>
          <a:custGeom>
            <a:avLst/>
            <a:gdLst/>
            <a:ahLst/>
            <a:cxnLst/>
            <a:rect r="r" b="b" t="t" l="l"/>
            <a:pathLst>
              <a:path h="4114800" w="3965171">
                <a:moveTo>
                  <a:pt x="0" y="0"/>
                </a:moveTo>
                <a:lnTo>
                  <a:pt x="3965171" y="0"/>
                </a:lnTo>
                <a:lnTo>
                  <a:pt x="39651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537527"/>
            <a:ext cx="1264056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Resource Allocation and Dependencies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533998"/>
            <a:ext cx="8477168" cy="8556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2499">
                <a:solidFill>
                  <a:srgbClr val="C7C804"/>
                </a:solidFill>
                <a:latin typeface="Lazydog"/>
                <a:ea typeface="Lazydog"/>
                <a:cs typeface="Lazydog"/>
                <a:sym typeface="Lazydog"/>
              </a:rPr>
              <a:t>Human Resources</a:t>
            </a:r>
          </a:p>
          <a:p>
            <a:pPr algn="ctr" marL="539746" indent="-269873" lvl="1">
              <a:lnSpc>
                <a:spcPts val="3799"/>
              </a:lnSpc>
              <a:buFont typeface="Arial"/>
              <a:buChar char="•"/>
            </a:pPr>
            <a:r>
              <a:rPr lang="en-US" sz="2499">
                <a:solidFill>
                  <a:srgbClr val="13538A"/>
                </a:solidFill>
                <a:latin typeface="Lazydog"/>
                <a:ea typeface="Lazydog"/>
                <a:cs typeface="Lazydog"/>
                <a:sym typeface="Lazydog"/>
              </a:rPr>
              <a:t>Project Manager:</a:t>
            </a:r>
            <a:r>
              <a:rPr lang="en-US" sz="2499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 Oversees project, manages timelines, and coordinates teams.</a:t>
            </a:r>
          </a:p>
          <a:p>
            <a:pPr algn="ctr" marL="539746" indent="-269873" lvl="1">
              <a:lnSpc>
                <a:spcPts val="3799"/>
              </a:lnSpc>
              <a:buFont typeface="Arial"/>
              <a:buChar char="•"/>
            </a:pPr>
            <a:r>
              <a:rPr lang="en-US" sz="2499">
                <a:solidFill>
                  <a:srgbClr val="13538A"/>
                </a:solidFill>
                <a:latin typeface="Lazydog"/>
                <a:ea typeface="Lazydog"/>
                <a:cs typeface="Lazydog"/>
                <a:sym typeface="Lazydog"/>
              </a:rPr>
              <a:t>UI/UX Designer:</a:t>
            </a:r>
            <a:r>
              <a:rPr lang="en-US" sz="2499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 Interface and experience design (Weeks 4-5).</a:t>
            </a:r>
          </a:p>
          <a:p>
            <a:pPr algn="ctr" marL="539746" indent="-269873" lvl="1">
              <a:lnSpc>
                <a:spcPts val="3799"/>
              </a:lnSpc>
              <a:buFont typeface="Arial"/>
              <a:buChar char="•"/>
            </a:pPr>
            <a:r>
              <a:rPr lang="en-US" sz="2499">
                <a:solidFill>
                  <a:srgbClr val="13538A"/>
                </a:solidFill>
                <a:latin typeface="Lazydog"/>
                <a:ea typeface="Lazydog"/>
                <a:cs typeface="Lazydog"/>
                <a:sym typeface="Lazydog"/>
              </a:rPr>
              <a:t>AI Engineer:</a:t>
            </a:r>
            <a:r>
              <a:rPr lang="en-US" sz="2499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 AI-powered personalization &amp; feedback (Weeks 6-7).</a:t>
            </a:r>
          </a:p>
          <a:p>
            <a:pPr algn="ctr" marL="539746" indent="-269873" lvl="1">
              <a:lnSpc>
                <a:spcPts val="3799"/>
              </a:lnSpc>
              <a:buFont typeface="Arial"/>
              <a:buChar char="•"/>
            </a:pPr>
            <a:r>
              <a:rPr lang="en-US" sz="2499">
                <a:solidFill>
                  <a:srgbClr val="13538A"/>
                </a:solidFill>
                <a:latin typeface="Lazydog"/>
                <a:ea typeface="Lazydog"/>
                <a:cs typeface="Lazydog"/>
                <a:sym typeface="Lazydog"/>
              </a:rPr>
              <a:t>Backend Developer:</a:t>
            </a:r>
            <a:r>
              <a:rPr lang="en-US" sz="2499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 Database and analytics dashboard (Weeks 6-9).</a:t>
            </a:r>
          </a:p>
          <a:p>
            <a:pPr algn="ctr" marL="539746" indent="-269873" lvl="1">
              <a:lnSpc>
                <a:spcPts val="3799"/>
              </a:lnSpc>
              <a:buFont typeface="Arial"/>
              <a:buChar char="•"/>
            </a:pPr>
            <a:r>
              <a:rPr lang="en-US" sz="2499">
                <a:solidFill>
                  <a:srgbClr val="13538A"/>
                </a:solidFill>
                <a:latin typeface="Lazydog"/>
                <a:ea typeface="Lazydog"/>
                <a:cs typeface="Lazydog"/>
                <a:sym typeface="Lazydog"/>
              </a:rPr>
              <a:t>Frontend Developer:</a:t>
            </a:r>
            <a:r>
              <a:rPr lang="en-US" sz="2499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 User interface &amp; multi-platform support (Weeks 4-9).</a:t>
            </a:r>
          </a:p>
          <a:p>
            <a:pPr algn="ctr" marL="539746" indent="-269873" lvl="1">
              <a:lnSpc>
                <a:spcPts val="3799"/>
              </a:lnSpc>
              <a:buFont typeface="Arial"/>
              <a:buChar char="•"/>
            </a:pPr>
            <a:r>
              <a:rPr lang="en-US" sz="2499">
                <a:solidFill>
                  <a:srgbClr val="13538A"/>
                </a:solidFill>
                <a:latin typeface="Lazydog"/>
                <a:ea typeface="Lazydog"/>
                <a:cs typeface="Lazydog"/>
                <a:sym typeface="Lazydog"/>
              </a:rPr>
              <a:t>QA Engineer:</a:t>
            </a:r>
            <a:r>
              <a:rPr lang="en-US" sz="2499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 UAT, bug fixes, optimizations (Weeks 10-12).</a:t>
            </a:r>
          </a:p>
          <a:p>
            <a:pPr algn="ctr" marL="539746" indent="-269873" lvl="1">
              <a:lnSpc>
                <a:spcPts val="3799"/>
              </a:lnSpc>
              <a:buFont typeface="Arial"/>
              <a:buChar char="•"/>
            </a:pPr>
            <a:r>
              <a:rPr lang="en-US" sz="2499">
                <a:solidFill>
                  <a:srgbClr val="13538A"/>
                </a:solidFill>
                <a:latin typeface="Lazydog"/>
                <a:ea typeface="Lazydog"/>
                <a:cs typeface="Lazydog"/>
                <a:sym typeface="Lazydog"/>
              </a:rPr>
              <a:t>Technical Writer:</a:t>
            </a:r>
            <a:r>
              <a:rPr lang="en-US" sz="2499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 Documentation &amp; training resources (Week 13).</a:t>
            </a:r>
          </a:p>
          <a:p>
            <a:pPr algn="ctr">
              <a:lnSpc>
                <a:spcPts val="3799"/>
              </a:lnSpc>
            </a:pPr>
          </a:p>
          <a:p>
            <a:pPr algn="ctr">
              <a:lnSpc>
                <a:spcPts val="3799"/>
              </a:lnSpc>
            </a:pPr>
          </a:p>
          <a:p>
            <a:pPr algn="ctr">
              <a:lnSpc>
                <a:spcPts val="379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693651" y="1639739"/>
            <a:ext cx="7951234" cy="3794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2499">
                <a:solidFill>
                  <a:srgbClr val="C7C804"/>
                </a:solidFill>
                <a:latin typeface="Lazydog"/>
                <a:ea typeface="Lazydog"/>
                <a:cs typeface="Lazydog"/>
                <a:sym typeface="Lazydog"/>
              </a:rPr>
              <a:t>Technological Resources</a:t>
            </a:r>
          </a:p>
          <a:p>
            <a:pPr algn="ctr" marL="539746" indent="-269873" lvl="1">
              <a:lnSpc>
                <a:spcPts val="3799"/>
              </a:lnSpc>
              <a:buFont typeface="Arial"/>
              <a:buChar char="•"/>
            </a:pPr>
            <a:r>
              <a:rPr lang="en-US" sz="2499">
                <a:solidFill>
                  <a:srgbClr val="13538A"/>
                </a:solidFill>
                <a:latin typeface="Lazydog"/>
                <a:ea typeface="Lazydog"/>
                <a:cs typeface="Lazydog"/>
                <a:sym typeface="Lazydog"/>
              </a:rPr>
              <a:t>AI Tools:</a:t>
            </a:r>
            <a:r>
              <a:rPr lang="en-US" sz="2499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 Personalization (Weeks 6-7).</a:t>
            </a:r>
          </a:p>
          <a:p>
            <a:pPr algn="ctr" marL="539746" indent="-269873" lvl="1">
              <a:lnSpc>
                <a:spcPts val="3799"/>
              </a:lnSpc>
              <a:buFont typeface="Arial"/>
              <a:buChar char="•"/>
            </a:pPr>
            <a:r>
              <a:rPr lang="en-US" sz="2499">
                <a:solidFill>
                  <a:srgbClr val="13538A"/>
                </a:solidFill>
                <a:latin typeface="Lazydog"/>
                <a:ea typeface="Lazydog"/>
                <a:cs typeface="Lazydog"/>
                <a:sym typeface="Lazydog"/>
              </a:rPr>
              <a:t>UI/UX Tools:</a:t>
            </a:r>
            <a:r>
              <a:rPr lang="en-US" sz="2499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 Figma/Adobe XD (Weeks 4-5).</a:t>
            </a:r>
          </a:p>
          <a:p>
            <a:pPr algn="ctr" marL="539746" indent="-269873" lvl="1">
              <a:lnSpc>
                <a:spcPts val="3799"/>
              </a:lnSpc>
              <a:buFont typeface="Arial"/>
              <a:buChar char="•"/>
            </a:pPr>
            <a:r>
              <a:rPr lang="en-US" sz="2499">
                <a:solidFill>
                  <a:srgbClr val="13538A"/>
                </a:solidFill>
                <a:latin typeface="Lazydog"/>
                <a:ea typeface="Lazydog"/>
                <a:cs typeface="Lazydog"/>
                <a:sym typeface="Lazydog"/>
              </a:rPr>
              <a:t>Database &amp; Server:</a:t>
            </a:r>
            <a:r>
              <a:rPr lang="en-US" sz="2499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 Storage &amp; analytics (Weeks 6-9).</a:t>
            </a:r>
          </a:p>
          <a:p>
            <a:pPr algn="ctr" marL="539746" indent="-269873" lvl="1">
              <a:lnSpc>
                <a:spcPts val="3799"/>
              </a:lnSpc>
              <a:buFont typeface="Arial"/>
              <a:buChar char="•"/>
            </a:pPr>
            <a:r>
              <a:rPr lang="en-US" sz="2499">
                <a:solidFill>
                  <a:srgbClr val="13538A"/>
                </a:solidFill>
                <a:latin typeface="Lazydog"/>
                <a:ea typeface="Lazydog"/>
                <a:cs typeface="Lazydog"/>
                <a:sym typeface="Lazydog"/>
              </a:rPr>
              <a:t>Testing Tools:</a:t>
            </a:r>
            <a:r>
              <a:rPr lang="en-US" sz="2499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 QA &amp; bug tracking (Weeks 10-12).</a:t>
            </a:r>
          </a:p>
          <a:p>
            <a:pPr algn="ctr">
              <a:lnSpc>
                <a:spcPts val="379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903595" y="5942965"/>
            <a:ext cx="6355705" cy="2365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  <a:spcBef>
                <a:spcPct val="0"/>
              </a:spcBef>
            </a:pPr>
            <a:r>
              <a:rPr lang="en-US" sz="2499">
                <a:solidFill>
                  <a:srgbClr val="C7C804"/>
                </a:solidFill>
                <a:latin typeface="Lazydog"/>
                <a:ea typeface="Lazydog"/>
                <a:cs typeface="Lazydog"/>
                <a:sym typeface="Lazydog"/>
              </a:rPr>
              <a:t>C</a:t>
            </a:r>
            <a:r>
              <a:rPr lang="en-US" sz="2499">
                <a:solidFill>
                  <a:srgbClr val="C7C804"/>
                </a:solidFill>
                <a:latin typeface="Lazydog"/>
                <a:ea typeface="Lazydog"/>
                <a:cs typeface="Lazydog"/>
                <a:sym typeface="Lazydog"/>
              </a:rPr>
              <a:t>ritical Dependencies</a:t>
            </a:r>
          </a:p>
          <a:p>
            <a:pPr algn="ctr" marL="539746" indent="-269873" lvl="1">
              <a:lnSpc>
                <a:spcPts val="37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13538A"/>
                </a:solidFill>
                <a:latin typeface="Lazydog"/>
                <a:ea typeface="Lazydog"/>
                <a:cs typeface="Lazydog"/>
                <a:sym typeface="Lazydog"/>
              </a:rPr>
              <a:t>Market Insights</a:t>
            </a:r>
            <a:r>
              <a:rPr lang="en-US" sz="2499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 → UI/UX Design.</a:t>
            </a:r>
          </a:p>
          <a:p>
            <a:pPr algn="ctr" marL="539746" indent="-269873" lvl="1">
              <a:lnSpc>
                <a:spcPts val="37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13538A"/>
                </a:solidFill>
                <a:latin typeface="Lazydog"/>
                <a:ea typeface="Lazydog"/>
                <a:cs typeface="Lazydog"/>
                <a:sym typeface="Lazydog"/>
              </a:rPr>
              <a:t>Core Development</a:t>
            </a:r>
            <a:r>
              <a:rPr lang="en-US" sz="2499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 → Testing Phase.</a:t>
            </a:r>
          </a:p>
          <a:p>
            <a:pPr algn="ctr" marL="539746" indent="-269873" lvl="1">
              <a:lnSpc>
                <a:spcPts val="37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13538A"/>
                </a:solidFill>
                <a:latin typeface="Lazydog"/>
                <a:ea typeface="Lazydog"/>
                <a:cs typeface="Lazydog"/>
                <a:sym typeface="Lazydog"/>
              </a:rPr>
              <a:t>Documentation</a:t>
            </a:r>
            <a:r>
              <a:rPr lang="en-US" sz="2499">
                <a:solidFill>
                  <a:srgbClr val="000000"/>
                </a:solidFill>
                <a:latin typeface="Lazydog"/>
                <a:ea typeface="Lazydog"/>
                <a:cs typeface="Lazydog"/>
                <a:sym typeface="Lazydog"/>
              </a:rPr>
              <a:t> → Product Launch.</a:t>
            </a:r>
          </a:p>
          <a:p>
            <a:pPr algn="ctr">
              <a:lnSpc>
                <a:spcPts val="37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28916" y="-211937"/>
            <a:ext cx="10127840" cy="3996122"/>
          </a:xfrm>
          <a:custGeom>
            <a:avLst/>
            <a:gdLst/>
            <a:ahLst/>
            <a:cxnLst/>
            <a:rect r="r" b="b" t="t" l="l"/>
            <a:pathLst>
              <a:path h="3996122" w="10127840">
                <a:moveTo>
                  <a:pt x="0" y="0"/>
                </a:moveTo>
                <a:lnTo>
                  <a:pt x="10127840" y="0"/>
                </a:lnTo>
                <a:lnTo>
                  <a:pt x="10127840" y="3996122"/>
                </a:lnTo>
                <a:lnTo>
                  <a:pt x="0" y="39961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175" r="-306" b="-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42559" y="3784185"/>
            <a:ext cx="10114197" cy="6350457"/>
          </a:xfrm>
          <a:custGeom>
            <a:avLst/>
            <a:gdLst/>
            <a:ahLst/>
            <a:cxnLst/>
            <a:rect r="r" b="b" t="t" l="l"/>
            <a:pathLst>
              <a:path h="6350457" w="10114197">
                <a:moveTo>
                  <a:pt x="0" y="0"/>
                </a:moveTo>
                <a:lnTo>
                  <a:pt x="10114197" y="0"/>
                </a:lnTo>
                <a:lnTo>
                  <a:pt x="10114197" y="6350457"/>
                </a:lnTo>
                <a:lnTo>
                  <a:pt x="0" y="63504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7" r="0" b="-5924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6268991" cy="10287000"/>
            <a:chOff x="0" y="0"/>
            <a:chExt cx="1651092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510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1651092">
                  <a:moveTo>
                    <a:pt x="0" y="0"/>
                  </a:moveTo>
                  <a:lnTo>
                    <a:pt x="1651092" y="0"/>
                  </a:lnTo>
                  <a:lnTo>
                    <a:pt x="16510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651092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20838" y="2023154"/>
            <a:ext cx="5627316" cy="8490433"/>
            <a:chOff x="0" y="0"/>
            <a:chExt cx="7503088" cy="1132057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0847793"/>
              <a:ext cx="7503088" cy="4727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78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9050"/>
              <a:ext cx="7503088" cy="105846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19"/>
                </a:lnSpc>
              </a:pPr>
              <a:r>
                <a:rPr lang="en-US" sz="2199" b="true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In risk assessment and planning, it is crucial to focus on identifying potential technical, operational, financial, and market risks while prioritizing them based on their likelihood and impact. </a:t>
              </a:r>
            </a:p>
            <a:p>
              <a:pPr algn="ctr">
                <a:lnSpc>
                  <a:spcPts val="2419"/>
                </a:lnSpc>
              </a:pPr>
            </a:p>
            <a:p>
              <a:pPr algn="ctr">
                <a:lnSpc>
                  <a:spcPts val="2419"/>
                </a:lnSpc>
              </a:pPr>
              <a:r>
                <a:rPr lang="en-US" sz="2199" b="true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For technical risks, such as AI accuracy and system downtime, implementing continuous validation and robust infrastructure is key. </a:t>
              </a:r>
            </a:p>
            <a:p>
              <a:pPr algn="ctr">
                <a:lnSpc>
                  <a:spcPts val="2419"/>
                </a:lnSpc>
              </a:pPr>
            </a:p>
            <a:p>
              <a:pPr algn="ctr">
                <a:lnSpc>
                  <a:spcPts val="2419"/>
                </a:lnSpc>
              </a:pPr>
              <a:r>
                <a:rPr lang="en-US" sz="2199" b="true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Operational risks, including user adoption challenges and talent acquisition, require strategies like user education and competitive recruitment practices. </a:t>
              </a:r>
            </a:p>
            <a:p>
              <a:pPr algn="ctr">
                <a:lnSpc>
                  <a:spcPts val="2419"/>
                </a:lnSpc>
              </a:pPr>
            </a:p>
            <a:p>
              <a:pPr algn="ctr">
                <a:lnSpc>
                  <a:spcPts val="2419"/>
                </a:lnSpc>
              </a:pPr>
              <a:r>
                <a:rPr lang="en-US" sz="2199" b="true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Financial risks, such as budget overruns and revenue failure, should be mitigated through staged funding and flexible pricing models. </a:t>
              </a:r>
            </a:p>
            <a:p>
              <a:pPr algn="ctr">
                <a:lnSpc>
                  <a:spcPts val="2419"/>
                </a:lnSpc>
              </a:pPr>
            </a:p>
            <a:p>
              <a:pPr algn="ctr">
                <a:lnSpc>
                  <a:spcPts val="2419"/>
                </a:lnSpc>
              </a:pPr>
              <a:r>
                <a:rPr lang="en-US" sz="2199" b="true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Lastly, addressing market risks like competition and user retention demands innovation, user feedback integration, and loyalty programs to ensure sustained engagement and growth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20838" y="333135"/>
            <a:ext cx="5627316" cy="2905976"/>
            <a:chOff x="0" y="0"/>
            <a:chExt cx="7503088" cy="3874635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3401850"/>
              <a:ext cx="7503088" cy="4727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78"/>
                </a:lnSpc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47625"/>
              <a:ext cx="7503088" cy="31100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36"/>
                </a:lnSpc>
              </a:pPr>
              <a:r>
                <a:rPr lang="en-US" sz="4851" b="true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Risk Assessment and planning</a:t>
              </a:r>
            </a:p>
            <a:p>
              <a:pPr algn="ctr">
                <a:lnSpc>
                  <a:spcPts val="7489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DAGX-fCtVAw</dc:identifier>
  <dcterms:modified xsi:type="dcterms:W3CDTF">2011-08-01T06:04:30Z</dcterms:modified>
  <cp:revision>1</cp:revision>
  <dc:title>Project Brief Deck</dc:title>
</cp:coreProperties>
</file>